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65" r:id="rId19"/>
    <p:sldId id="266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GB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A76BB80-534E-4A8F-98E8-F9B943746A3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82EE07-D397-4E94-8D1A-A9C8B67F1A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GB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FFCC00-1273-4440-ACBF-42649D04FD5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9F0613-7701-4CA0-92B0-5BBA5A47D39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GB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C58E7B-F36A-4D0A-ACEC-0E5D1021F52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GB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E83940-3621-402C-AB84-D2A76909C6A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GB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GB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64B1EF-EBDC-441A-BF85-6B251644901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E75100-8A76-466D-A832-EAC967EA607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29BB19-E6DE-4794-8B4A-1898D5AEE95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GB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GB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1E05F9-666C-49C6-B531-A376921DB03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GB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1BFFB0-264B-4B08-8733-21069587809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/>
            </a:lvl1pPr>
          </a:lstStyle>
          <a:p>
            <a:pPr>
              <a:defRPr/>
            </a:pPr>
            <a:fld id="{0FF39511-64AB-4DF9-A5D7-48452FB3AED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grpSp>
        <p:nvGrpSpPr>
          <p:cNvPr id="1032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0249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250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251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252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253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254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255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256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257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258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259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260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261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262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263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264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265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266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267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268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269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270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271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272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273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274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275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276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277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278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279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 spd="slow"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  <a:ea typeface="+mn-ea"/>
        </a:defRPr>
      </a:lvl2pPr>
      <a:lvl3pPr marL="987425" indent="-2936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  <a:ea typeface="+mn-ea"/>
        </a:defRPr>
      </a:lvl3pPr>
      <a:lvl4pPr marL="128111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1598613" indent="-315913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6" descr="225028_173452043_2.jpg"/>
          <p:cNvPicPr>
            <a:picLocks noChangeAspect="1"/>
          </p:cNvPicPr>
          <p:nvPr/>
        </p:nvPicPr>
        <p:blipFill>
          <a:blip r:embed="rId2" cstate="print"/>
          <a:srcRect b="5556"/>
          <a:stretch>
            <a:fillRect/>
          </a:stretch>
        </p:blipFill>
        <p:spPr bwMode="auto">
          <a:xfrm>
            <a:off x="76200" y="2895600"/>
            <a:ext cx="72390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" y="609600"/>
            <a:ext cx="7097713" cy="21336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Unit 2 On the Weekend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Lesson 4 Helping at Home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0.gstatic.com/images?q=tbn:ANd9GcSJT9HrjpytqBugRNaprCPAO2eY2QYQ8t1tpwxy1YnjweJnTtMqJZLmPmTiB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990600"/>
            <a:ext cx="4222040" cy="33528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57200" y="4800600"/>
            <a:ext cx="822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Comic Sans MS" pitchFamily="66" charset="0"/>
              </a:rPr>
              <a:t>A: How often do you _______________?</a:t>
            </a:r>
          </a:p>
          <a:p>
            <a:endParaRPr lang="en-US" altLang="zh-CN" sz="3200" dirty="0" smtClean="0">
              <a:latin typeface="Comic Sans MS" pitchFamily="66" charset="0"/>
            </a:endParaRPr>
          </a:p>
          <a:p>
            <a:r>
              <a:rPr lang="en-US" altLang="zh-CN" sz="3200" dirty="0" smtClean="0">
                <a:latin typeface="Comic Sans MS" pitchFamily="66" charset="0"/>
              </a:rPr>
              <a:t>B: ___________________</a:t>
            </a:r>
            <a:endParaRPr lang="zh-CN" altLang="en-US" sz="3200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43400" y="4800600"/>
            <a:ext cx="4191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0000"/>
                </a:solidFill>
                <a:latin typeface="Comic Sans MS" pitchFamily="66" charset="0"/>
              </a:rPr>
              <a:t>clean/ tidy my room</a:t>
            </a:r>
            <a:endParaRPr lang="zh-CN" altLang="en-US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4800600"/>
            <a:ext cx="822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Comic Sans MS" pitchFamily="66" charset="0"/>
              </a:rPr>
              <a:t>A: How often do you _______________?</a:t>
            </a:r>
          </a:p>
          <a:p>
            <a:endParaRPr lang="en-US" altLang="zh-CN" sz="3200" dirty="0" smtClean="0">
              <a:latin typeface="Comic Sans MS" pitchFamily="66" charset="0"/>
            </a:endParaRPr>
          </a:p>
          <a:p>
            <a:r>
              <a:rPr lang="en-US" altLang="zh-CN" sz="3200" dirty="0" smtClean="0">
                <a:latin typeface="Comic Sans MS" pitchFamily="66" charset="0"/>
              </a:rPr>
              <a:t>B: ___________________</a:t>
            </a:r>
            <a:endParaRPr lang="zh-CN" altLang="en-US" sz="3200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43400" y="4800600"/>
            <a:ext cx="4191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0000"/>
                </a:solidFill>
                <a:latin typeface="Comic Sans MS" pitchFamily="66" charset="0"/>
              </a:rPr>
              <a:t>dust the furniture</a:t>
            </a:r>
            <a:endParaRPr lang="zh-CN" altLang="en-US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25602" name="Picture 2" descr="http://homesolutions.blogetery.com/files/2011/05/furniture_clanin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838200"/>
            <a:ext cx="4380446" cy="36576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4800600"/>
            <a:ext cx="822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Comic Sans MS" pitchFamily="66" charset="0"/>
              </a:rPr>
              <a:t>A: How often do you _______________?</a:t>
            </a:r>
          </a:p>
          <a:p>
            <a:endParaRPr lang="en-US" altLang="zh-CN" sz="3200" dirty="0" smtClean="0">
              <a:latin typeface="Comic Sans MS" pitchFamily="66" charset="0"/>
            </a:endParaRPr>
          </a:p>
          <a:p>
            <a:r>
              <a:rPr lang="en-US" altLang="zh-CN" sz="3200" dirty="0" smtClean="0">
                <a:latin typeface="Comic Sans MS" pitchFamily="66" charset="0"/>
              </a:rPr>
              <a:t>B: ___________________</a:t>
            </a:r>
            <a:endParaRPr lang="zh-CN" altLang="en-US" sz="3200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43400" y="4800600"/>
            <a:ext cx="4191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0000"/>
                </a:solidFill>
                <a:latin typeface="Comic Sans MS" pitchFamily="66" charset="0"/>
              </a:rPr>
              <a:t>feed the dog</a:t>
            </a:r>
            <a:endParaRPr lang="zh-CN" altLang="en-US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26626" name="Picture 2" descr="http://www.optimumchoices.com/images/Feed%20raw%20food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228600"/>
            <a:ext cx="6229350" cy="4467226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4800600"/>
            <a:ext cx="822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Comic Sans MS" pitchFamily="66" charset="0"/>
              </a:rPr>
              <a:t>A: How often do you _______________?</a:t>
            </a:r>
          </a:p>
          <a:p>
            <a:endParaRPr lang="en-US" altLang="zh-CN" sz="3200" dirty="0" smtClean="0">
              <a:latin typeface="Comic Sans MS" pitchFamily="66" charset="0"/>
            </a:endParaRPr>
          </a:p>
          <a:p>
            <a:r>
              <a:rPr lang="en-US" altLang="zh-CN" sz="3200" dirty="0" smtClean="0">
                <a:latin typeface="Comic Sans MS" pitchFamily="66" charset="0"/>
              </a:rPr>
              <a:t>B: ___________________</a:t>
            </a:r>
            <a:endParaRPr lang="zh-CN" altLang="en-US" sz="3200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43400" y="4800600"/>
            <a:ext cx="4191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0000"/>
                </a:solidFill>
                <a:latin typeface="Comic Sans MS" pitchFamily="66" charset="0"/>
              </a:rPr>
              <a:t>put away the toys</a:t>
            </a:r>
            <a:endParaRPr lang="zh-CN" altLang="en-US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27650" name="Picture 2" descr="http://t3.gstatic.com/images?q=tbn:ANd9GcR1MMFzUtjyBMTt7frcsbL80oiTNOrxckahHPlF_A6HUD7Lqilr6sDnRYU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685800"/>
            <a:ext cx="6248400" cy="3916461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4800600"/>
            <a:ext cx="822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Comic Sans MS" pitchFamily="66" charset="0"/>
              </a:rPr>
              <a:t>A: How often do you _______________?</a:t>
            </a:r>
          </a:p>
          <a:p>
            <a:endParaRPr lang="en-US" altLang="zh-CN" sz="3200" dirty="0" smtClean="0">
              <a:latin typeface="Comic Sans MS" pitchFamily="66" charset="0"/>
            </a:endParaRPr>
          </a:p>
          <a:p>
            <a:r>
              <a:rPr lang="en-US" altLang="zh-CN" sz="3200" dirty="0" smtClean="0">
                <a:latin typeface="Comic Sans MS" pitchFamily="66" charset="0"/>
              </a:rPr>
              <a:t>B: ___________________</a:t>
            </a:r>
            <a:endParaRPr lang="zh-CN" altLang="en-US" sz="3200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43400" y="4800600"/>
            <a:ext cx="4191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0000"/>
                </a:solidFill>
                <a:latin typeface="Comic Sans MS" pitchFamily="66" charset="0"/>
              </a:rPr>
              <a:t>sweep the floor</a:t>
            </a:r>
            <a:endParaRPr lang="zh-CN" altLang="en-US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28674" name="Picture 2" descr="http://www.cglearn.it/mysite/wp-content/uploads/2012/07/sweep_the_flo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914400"/>
            <a:ext cx="3657600" cy="36576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4800600"/>
            <a:ext cx="838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Comic Sans MS" pitchFamily="66" charset="0"/>
              </a:rPr>
              <a:t>A: How often do you ________________?</a:t>
            </a:r>
          </a:p>
          <a:p>
            <a:endParaRPr lang="en-US" altLang="zh-CN" sz="3200" dirty="0" smtClean="0">
              <a:latin typeface="Comic Sans MS" pitchFamily="66" charset="0"/>
            </a:endParaRPr>
          </a:p>
          <a:p>
            <a:r>
              <a:rPr lang="en-US" altLang="zh-CN" sz="3200" dirty="0" smtClean="0">
                <a:latin typeface="Comic Sans MS" pitchFamily="66" charset="0"/>
              </a:rPr>
              <a:t>B: ___________________</a:t>
            </a:r>
            <a:endParaRPr lang="zh-CN" altLang="en-US" sz="3200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43400" y="4800600"/>
            <a:ext cx="441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0000"/>
                </a:solidFill>
                <a:latin typeface="Comic Sans MS" pitchFamily="66" charset="0"/>
              </a:rPr>
              <a:t>take out the rubbish</a:t>
            </a:r>
            <a:endParaRPr lang="zh-CN" altLang="en-US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29698" name="Picture 2" descr="http://www.letshavefunwithenglish.com/vocabulary/chores/images/take_rubbis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457200"/>
            <a:ext cx="3733800" cy="4223481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4800600"/>
            <a:ext cx="822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Comic Sans MS" pitchFamily="66" charset="0"/>
              </a:rPr>
              <a:t>A: How often do you _______________?</a:t>
            </a:r>
          </a:p>
          <a:p>
            <a:endParaRPr lang="en-US" altLang="zh-CN" sz="3200" dirty="0" smtClean="0">
              <a:latin typeface="Comic Sans MS" pitchFamily="66" charset="0"/>
            </a:endParaRPr>
          </a:p>
          <a:p>
            <a:r>
              <a:rPr lang="en-US" altLang="zh-CN" sz="3200" dirty="0" smtClean="0">
                <a:latin typeface="Comic Sans MS" pitchFamily="66" charset="0"/>
              </a:rPr>
              <a:t>B: ___________________</a:t>
            </a:r>
            <a:endParaRPr lang="zh-CN" altLang="en-US" sz="3200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43400" y="4800600"/>
            <a:ext cx="4191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0000"/>
                </a:solidFill>
                <a:latin typeface="Comic Sans MS" pitchFamily="66" charset="0"/>
              </a:rPr>
              <a:t>wash the dishes</a:t>
            </a:r>
            <a:endParaRPr lang="zh-CN" altLang="en-US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30722" name="Picture 2" descr="http://www.ainiabc.com/pep/5nj1/images/54_07.jpg"/>
          <p:cNvPicPr>
            <a:picLocks noChangeAspect="1" noChangeArrowheads="1"/>
          </p:cNvPicPr>
          <p:nvPr/>
        </p:nvPicPr>
        <p:blipFill>
          <a:blip r:embed="rId2" cstate="print"/>
          <a:srcRect r="48936"/>
          <a:stretch>
            <a:fillRect/>
          </a:stretch>
        </p:blipFill>
        <p:spPr bwMode="auto">
          <a:xfrm>
            <a:off x="2743200" y="1066800"/>
            <a:ext cx="3962400" cy="31369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4800600"/>
            <a:ext cx="822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Comic Sans MS" pitchFamily="66" charset="0"/>
              </a:rPr>
              <a:t>A: How often do you _______________?</a:t>
            </a:r>
          </a:p>
          <a:p>
            <a:endParaRPr lang="en-US" altLang="zh-CN" sz="3200" dirty="0" smtClean="0">
              <a:latin typeface="Comic Sans MS" pitchFamily="66" charset="0"/>
            </a:endParaRPr>
          </a:p>
          <a:p>
            <a:r>
              <a:rPr lang="en-US" altLang="zh-CN" sz="3200" dirty="0" smtClean="0">
                <a:latin typeface="Comic Sans MS" pitchFamily="66" charset="0"/>
              </a:rPr>
              <a:t>B: ___________________</a:t>
            </a:r>
            <a:endParaRPr lang="zh-CN" altLang="en-US" sz="3200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43400" y="4800600"/>
            <a:ext cx="4191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0000"/>
                </a:solidFill>
                <a:latin typeface="Comic Sans MS" pitchFamily="66" charset="0"/>
              </a:rPr>
              <a:t>water the plants</a:t>
            </a:r>
            <a:endParaRPr lang="zh-CN" altLang="en-US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31746" name="Picture 2" descr="http://t2.baidu.com/it/u=2549686882,249369627&amp;fm=23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990600"/>
            <a:ext cx="4495800" cy="3180991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Reading</a:t>
            </a:r>
            <a:endParaRPr lang="zh-CN" alt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76600" y="76200"/>
            <a:ext cx="5562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  Look at the following pictures and fill in the blanks.</a:t>
            </a:r>
            <a:endParaRPr lang="zh-CN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图片 3" descr="p18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2286000"/>
            <a:ext cx="4057650" cy="36480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1600200"/>
            <a:ext cx="9144000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latin typeface="Comic Sans MS" pitchFamily="66" charset="0"/>
              </a:rPr>
              <a:t>It’s 5:00 in the afternoon. Everyone is busy.</a:t>
            </a:r>
            <a:endParaRPr lang="zh-CN" altLang="en-US" sz="3200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43400" y="2514600"/>
            <a:ext cx="48006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Comic Sans MS" pitchFamily="66" charset="0"/>
              </a:rPr>
              <a:t>① Ok. Let’s get ready? I’m washing the 1. </a:t>
            </a:r>
            <a:r>
              <a:rPr lang="en-US" altLang="zh-CN" sz="3200" u="sng" dirty="0" smtClean="0">
                <a:latin typeface="Comic Sans MS" pitchFamily="66" charset="0"/>
              </a:rPr>
              <a:t>cups</a:t>
            </a:r>
            <a:r>
              <a:rPr lang="en-US" altLang="zh-CN" sz="3200" dirty="0" smtClean="0">
                <a:latin typeface="Comic Sans MS" pitchFamily="66" charset="0"/>
              </a:rPr>
              <a:t>. Emma, can you sweep the 2. __________.</a:t>
            </a:r>
          </a:p>
          <a:p>
            <a:r>
              <a:rPr lang="en-US" altLang="zh-CN" sz="3200" dirty="0" smtClean="0">
                <a:latin typeface="Comic Sans MS" pitchFamily="66" charset="0"/>
              </a:rPr>
              <a:t>③ Dad’s taking 4. __________ the rubbish.</a:t>
            </a:r>
            <a:endParaRPr lang="zh-CN" altLang="en-US" sz="3200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5000" y="3962400"/>
            <a:ext cx="259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floor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19600" y="4953000"/>
            <a:ext cx="259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out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Reading</a:t>
            </a:r>
            <a:endParaRPr lang="zh-CN" alt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76600" y="76200"/>
            <a:ext cx="5562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  Look at the following pictures and fill in the blanks.</a:t>
            </a:r>
            <a:endParaRPr lang="zh-CN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600200"/>
            <a:ext cx="9144000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latin typeface="Comic Sans MS" pitchFamily="66" charset="0"/>
              </a:rPr>
              <a:t>It’s 5:00 in the afternoon. Everyone is busy.</a:t>
            </a:r>
            <a:endParaRPr lang="zh-CN" altLang="en-US" sz="3200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3200400"/>
            <a:ext cx="4800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Comic Sans MS" pitchFamily="66" charset="0"/>
              </a:rPr>
              <a:t>② Sorry, I’m busy. I’m watering the 3. _________. Can Dad to it?</a:t>
            </a:r>
            <a:endParaRPr lang="zh-CN" altLang="en-US" sz="3200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191000"/>
            <a:ext cx="259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plants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9" name="图片 8" descr="p18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24400" y="2438400"/>
            <a:ext cx="4057650" cy="364807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Warm-up</a:t>
            </a:r>
          </a:p>
        </p:txBody>
      </p:sp>
      <p:pic>
        <p:nvPicPr>
          <p:cNvPr id="48130" name="Picture 2" descr="c:\users\thinkpad\appdata\roaming\360se6\USERDA~1\Temp\CHECK-~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1828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362200" y="5638800"/>
            <a:ext cx="4267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latin typeface="Comic Sans MS" pitchFamily="66" charset="0"/>
              </a:rPr>
              <a:t>check email</a:t>
            </a:r>
            <a:endParaRPr lang="en-GB" altLang="zh-CN" sz="3200" b="1">
              <a:latin typeface="Comic Sans MS" pitchFamily="66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Reading</a:t>
            </a:r>
            <a:endParaRPr lang="zh-CN" alt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76600" y="76200"/>
            <a:ext cx="5562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  Look at the following pictures and fill in the blanks.</a:t>
            </a:r>
            <a:endParaRPr lang="zh-CN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600200"/>
            <a:ext cx="9144000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latin typeface="Comic Sans MS" pitchFamily="66" charset="0"/>
              </a:rPr>
              <a:t>It’s 5:00 in the afternoon. Everyone is busy.</a:t>
            </a:r>
            <a:endParaRPr lang="zh-CN" altLang="en-US" sz="3200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3200400"/>
            <a:ext cx="4800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Comic Sans MS" pitchFamily="66" charset="0"/>
              </a:rPr>
              <a:t>④ Maybe Jenny can do it. She isn’t doing anything.</a:t>
            </a:r>
            <a:endParaRPr lang="zh-CN" altLang="en-US" sz="3200" dirty="0">
              <a:latin typeface="Comic Sans MS" pitchFamily="66" charset="0"/>
            </a:endParaRPr>
          </a:p>
        </p:txBody>
      </p:sp>
      <p:pic>
        <p:nvPicPr>
          <p:cNvPr id="8" name="图片 7" descr="p18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76800" y="2514600"/>
            <a:ext cx="4057650" cy="3648075"/>
          </a:xfrm>
          <a:prstGeom prst="rect">
            <a:avLst/>
          </a:prstGeom>
        </p:spPr>
      </p:pic>
      <p:pic>
        <p:nvPicPr>
          <p:cNvPr id="10" name="图片 9" descr="p18-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286000"/>
            <a:ext cx="4419600" cy="364807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6800" y="3342382"/>
            <a:ext cx="4038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Comic Sans MS" pitchFamily="66" charset="0"/>
              </a:rPr>
              <a:t>Is Jenny feeding the dog?</a:t>
            </a:r>
            <a:endParaRPr lang="zh-CN" altLang="en-US" sz="32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Reading</a:t>
            </a:r>
            <a:endParaRPr lang="zh-CN" alt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76600" y="76200"/>
            <a:ext cx="5562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  Look at the following pictures and fill in the blanks.</a:t>
            </a:r>
            <a:endParaRPr lang="zh-CN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600200"/>
            <a:ext cx="9144000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latin typeface="Comic Sans MS" pitchFamily="66" charset="0"/>
              </a:rPr>
              <a:t>It’s 5:00 in the afternoon. Everyone is busy.</a:t>
            </a:r>
            <a:endParaRPr lang="zh-CN" altLang="en-US" sz="3200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91000" y="3200400"/>
            <a:ext cx="4800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Comic Sans MS" pitchFamily="66" charset="0"/>
              </a:rPr>
              <a:t>⑤ Don’t worry. I can do it in a minute. I’m putting 5. _______ my toys now.</a:t>
            </a:r>
            <a:endParaRPr lang="zh-CN" altLang="en-US" sz="3200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91200" y="4191000"/>
            <a:ext cx="259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away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8" name="图片 7" descr="p18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438400"/>
            <a:ext cx="4057650" cy="364807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Reading</a:t>
            </a:r>
            <a:endParaRPr lang="zh-CN" alt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76600" y="76200"/>
            <a:ext cx="5562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  Look at the following pictures and fill in the blanks.</a:t>
            </a:r>
            <a:endParaRPr lang="zh-CN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600200"/>
            <a:ext cx="9144000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latin typeface="Comic Sans MS" pitchFamily="66" charset="0"/>
              </a:rPr>
              <a:t>It’s 5:30. The phone rings</a:t>
            </a:r>
            <a:endParaRPr lang="zh-CN" altLang="en-US" sz="3200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91000" y="2895600"/>
            <a:ext cx="4800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Comic Sans MS" pitchFamily="66" charset="0"/>
              </a:rPr>
              <a:t>⑥ Hello? Hi, mum. Where are you now? You’re walking over to our house. Ok, that’s good. See you soon.</a:t>
            </a:r>
            <a:endParaRPr lang="zh-CN" altLang="en-US" sz="3200" dirty="0">
              <a:latin typeface="Comic Sans MS" pitchFamily="66" charset="0"/>
            </a:endParaRPr>
          </a:p>
        </p:txBody>
      </p:sp>
      <p:pic>
        <p:nvPicPr>
          <p:cNvPr id="9" name="图片 8" descr="p18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286000"/>
            <a:ext cx="4057650" cy="364807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Reading</a:t>
            </a:r>
            <a:endParaRPr lang="zh-CN" alt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76600" y="76200"/>
            <a:ext cx="5562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  Look at the following pictures and fill in the blanks.</a:t>
            </a:r>
            <a:endParaRPr lang="zh-CN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600200"/>
            <a:ext cx="9144000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latin typeface="Comic Sans MS" pitchFamily="66" charset="0"/>
              </a:rPr>
              <a:t>It’s 5:45. Someone is knocking on the door.</a:t>
            </a:r>
            <a:endParaRPr lang="zh-CN" altLang="en-US" sz="3200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895600"/>
            <a:ext cx="4800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Comic Sans MS" pitchFamily="66" charset="0"/>
              </a:rPr>
              <a:t>⑦ Emma? Can you let Grandma and Grandpa in? We’re putting candles on the 6. _________</a:t>
            </a:r>
            <a:endParaRPr lang="zh-CN" altLang="en-US" sz="3200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52600" y="4343400"/>
            <a:ext cx="259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cake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8" name="图片 7" descr="p18-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86350" y="2438400"/>
            <a:ext cx="4057650" cy="364807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Reading</a:t>
            </a:r>
            <a:endParaRPr lang="zh-CN" alt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76600" y="76200"/>
            <a:ext cx="5562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  Look at the following pictures and fill in the blanks.</a:t>
            </a:r>
            <a:endParaRPr lang="zh-CN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600200"/>
            <a:ext cx="9144000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latin typeface="Comic Sans MS" pitchFamily="66" charset="0"/>
              </a:rPr>
              <a:t>It’s 5:45. Someone is knocking on the door.</a:t>
            </a:r>
            <a:endParaRPr lang="zh-CN" altLang="en-US" sz="3200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91000" y="2895600"/>
            <a:ext cx="4800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Comic Sans MS" pitchFamily="66" charset="0"/>
              </a:rPr>
              <a:t>⑧ OK… Hi, Grandma and Grandpa! You look wonderful! Happy birthday, Grandma!</a:t>
            </a:r>
            <a:endParaRPr lang="zh-CN" altLang="en-US" sz="3200" dirty="0">
              <a:latin typeface="Comic Sans MS" pitchFamily="66" charset="0"/>
            </a:endParaRPr>
          </a:p>
        </p:txBody>
      </p:sp>
      <p:pic>
        <p:nvPicPr>
          <p:cNvPr id="7" name="图片 6" descr="p18-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2362200"/>
            <a:ext cx="4057650" cy="364807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Reading</a:t>
            </a:r>
            <a:endParaRPr lang="zh-CN" alt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67000" y="76200"/>
            <a:ext cx="5562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Read the short story again. Answer the following questions.</a:t>
            </a:r>
            <a:endParaRPr lang="zh-CN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1828800"/>
            <a:ext cx="81534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altLang="zh-CN" sz="3200" dirty="0" smtClean="0">
                <a:latin typeface="Comic Sans MS" pitchFamily="66" charset="0"/>
              </a:rPr>
              <a:t>Who calls at 5:30?</a:t>
            </a:r>
          </a:p>
          <a:p>
            <a:pPr marL="342900" indent="-342900">
              <a:buAutoNum type="arabicPeriod"/>
            </a:pPr>
            <a:endParaRPr lang="en-US" altLang="zh-CN" sz="3200" dirty="0" smtClean="0">
              <a:latin typeface="Comic Sans MS" pitchFamily="66" charset="0"/>
            </a:endParaRPr>
          </a:p>
          <a:p>
            <a:pPr marL="342900" indent="-342900">
              <a:buAutoNum type="arabicPeriod"/>
            </a:pPr>
            <a:endParaRPr lang="en-US" altLang="zh-CN" sz="3200" dirty="0" smtClean="0">
              <a:latin typeface="Comic Sans MS" pitchFamily="66" charset="0"/>
            </a:endParaRPr>
          </a:p>
          <a:p>
            <a:pPr marL="342900" indent="-342900">
              <a:buAutoNum type="arabicPeriod"/>
            </a:pPr>
            <a:r>
              <a:rPr lang="en-US" altLang="zh-CN" sz="3200" dirty="0" smtClean="0">
                <a:latin typeface="Comic Sans MS" pitchFamily="66" charset="0"/>
              </a:rPr>
              <a:t>Why can’t Mum open the door at 5:45?</a:t>
            </a:r>
          </a:p>
          <a:p>
            <a:pPr marL="342900" indent="-342900">
              <a:buAutoNum type="arabicPeriod"/>
            </a:pPr>
            <a:endParaRPr lang="en-US" altLang="zh-CN" sz="3200" dirty="0" smtClean="0">
              <a:latin typeface="Comic Sans MS" pitchFamily="66" charset="0"/>
            </a:endParaRPr>
          </a:p>
          <a:p>
            <a:pPr marL="342900" indent="-342900">
              <a:buAutoNum type="arabicPeriod"/>
            </a:pPr>
            <a:endParaRPr lang="en-US" altLang="zh-CN" sz="3200" dirty="0" smtClean="0">
              <a:latin typeface="Comic Sans MS" pitchFamily="66" charset="0"/>
            </a:endParaRPr>
          </a:p>
          <a:p>
            <a:pPr marL="342900" indent="-342900">
              <a:buAutoNum type="arabicPeriod"/>
            </a:pPr>
            <a:r>
              <a:rPr lang="en-US" altLang="zh-CN" sz="3200" dirty="0" smtClean="0">
                <a:latin typeface="Comic Sans MS" pitchFamily="66" charset="0"/>
              </a:rPr>
              <a:t>Whose birthday is it?</a:t>
            </a:r>
            <a:endParaRPr lang="zh-CN" altLang="en-US" sz="3200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4400" y="2514600"/>
            <a:ext cx="84582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Comic Sans MS" pitchFamily="66" charset="0"/>
              </a:rPr>
              <a:t>Grandma.</a:t>
            </a:r>
          </a:p>
          <a:p>
            <a:endParaRPr lang="en-US" altLang="zh-CN" sz="32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endParaRPr lang="en-US" altLang="zh-CN" sz="32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  <a:latin typeface="Comic Sans MS" pitchFamily="66" charset="0"/>
              </a:rPr>
              <a:t>Because she is putting candles on the cake.</a:t>
            </a:r>
          </a:p>
          <a:p>
            <a:endParaRPr lang="en-US" altLang="zh-CN" sz="32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endParaRPr lang="en-US" altLang="zh-CN" sz="32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  <a:latin typeface="Comic Sans MS" pitchFamily="66" charset="0"/>
              </a:rPr>
              <a:t>Grandma’s.</a:t>
            </a:r>
            <a:endParaRPr lang="zh-CN" altLang="en-US" sz="32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Explanations</a:t>
            </a:r>
            <a:endParaRPr lang="en-GB" dirty="0"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8200" y="1600200"/>
            <a:ext cx="75438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Comic Sans MS" panose="030F0702030302020204" pitchFamily="66" charset="0"/>
              </a:rPr>
              <a:t>put away    </a:t>
            </a:r>
            <a:r>
              <a:rPr lang="zh-CN" altLang="en-US" sz="3200" dirty="0" smtClean="0">
                <a:latin typeface="Comic Sans MS" panose="030F0702030302020204" pitchFamily="66" charset="0"/>
              </a:rPr>
              <a:t>收拾，整理</a:t>
            </a:r>
            <a:endParaRPr lang="en-US" altLang="zh-CN" sz="3200" dirty="0" smtClean="0">
              <a:latin typeface="Comic Sans MS" panose="030F0702030302020204" pitchFamily="66" charset="0"/>
            </a:endParaRPr>
          </a:p>
          <a:p>
            <a:r>
              <a:rPr lang="en-US" sz="3200" dirty="0" smtClean="0">
                <a:latin typeface="Comic Sans MS" panose="030F0702030302020204" pitchFamily="66" charset="0"/>
              </a:rPr>
              <a:t>He puts away the toys.</a:t>
            </a:r>
          </a:p>
          <a:p>
            <a:endParaRPr lang="en-US" sz="3200" dirty="0">
              <a:latin typeface="Comic Sans MS" panose="030F0702030302020204" pitchFamily="66" charset="0"/>
            </a:endParaRPr>
          </a:p>
          <a:p>
            <a:pPr algn="ctr"/>
            <a:r>
              <a:rPr lang="en-US" sz="3200" dirty="0" smtClean="0">
                <a:latin typeface="Comic Sans MS" panose="030F0702030302020204" pitchFamily="66" charset="0"/>
              </a:rPr>
              <a:t>“put”</a:t>
            </a:r>
            <a:r>
              <a:rPr lang="zh-CN" altLang="en-US" sz="3200" dirty="0" smtClean="0">
                <a:latin typeface="Comic Sans MS" panose="030F0702030302020204" pitchFamily="66" charset="0"/>
              </a:rPr>
              <a:t>词组整理</a:t>
            </a:r>
            <a:endParaRPr lang="en-US" altLang="zh-CN" sz="3200" dirty="0" smtClean="0">
              <a:latin typeface="Comic Sans MS" panose="030F0702030302020204" pitchFamily="66" charset="0"/>
            </a:endParaRPr>
          </a:p>
          <a:p>
            <a:r>
              <a:rPr lang="en-US" sz="3200" dirty="0" smtClean="0">
                <a:latin typeface="Comic Sans MS" panose="030F0702030302020204" pitchFamily="66" charset="0"/>
              </a:rPr>
              <a:t>          put up</a:t>
            </a:r>
          </a:p>
          <a:p>
            <a:r>
              <a:rPr lang="en-US" sz="3200" dirty="0" smtClean="0">
                <a:latin typeface="Comic Sans MS" panose="030F0702030302020204" pitchFamily="66" charset="0"/>
              </a:rPr>
              <a:t>          put on</a:t>
            </a:r>
          </a:p>
          <a:p>
            <a:r>
              <a:rPr lang="en-US" sz="3200" dirty="0" smtClean="0">
                <a:latin typeface="Comic Sans MS" panose="030F0702030302020204" pitchFamily="66" charset="0"/>
              </a:rPr>
              <a:t>          put down</a:t>
            </a:r>
          </a:p>
          <a:p>
            <a:r>
              <a:rPr lang="en-US" sz="3200" dirty="0" smtClean="0">
                <a:latin typeface="Comic Sans MS" panose="030F0702030302020204" pitchFamily="66" charset="0"/>
              </a:rPr>
              <a:t>          put in</a:t>
            </a:r>
          </a:p>
          <a:p>
            <a:r>
              <a:rPr lang="en-US" sz="3200" dirty="0" smtClean="0">
                <a:latin typeface="Comic Sans MS" panose="030F0702030302020204" pitchFamily="66" charset="0"/>
              </a:rPr>
              <a:t>          put off</a:t>
            </a:r>
          </a:p>
          <a:p>
            <a:r>
              <a:rPr lang="en-US" sz="3200" dirty="0" smtClean="0">
                <a:latin typeface="Comic Sans MS" panose="030F0702030302020204" pitchFamily="66" charset="0"/>
              </a:rPr>
              <a:t>          put out</a:t>
            </a:r>
            <a:endParaRPr lang="en-GB" sz="3200" dirty="0"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81600" y="3569970"/>
            <a:ext cx="39624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举起</a:t>
            </a:r>
            <a:endParaRPr lang="en-US" altLang="zh-CN" sz="3200" dirty="0" smtClean="0"/>
          </a:p>
          <a:p>
            <a:r>
              <a:rPr lang="zh-CN" altLang="en-US" sz="3200" dirty="0" smtClean="0"/>
              <a:t>穿上</a:t>
            </a:r>
            <a:endParaRPr lang="en-US" altLang="zh-CN" sz="3200" dirty="0" smtClean="0"/>
          </a:p>
          <a:p>
            <a:r>
              <a:rPr lang="zh-CN" altLang="en-US" sz="3200" dirty="0" smtClean="0"/>
              <a:t>放下</a:t>
            </a:r>
            <a:endParaRPr lang="en-US" altLang="zh-CN" sz="3200" dirty="0" smtClean="0"/>
          </a:p>
          <a:p>
            <a:r>
              <a:rPr lang="zh-CN" altLang="en-US" sz="3200" dirty="0"/>
              <a:t>放</a:t>
            </a:r>
            <a:r>
              <a:rPr lang="zh-CN" altLang="en-US" sz="3200" dirty="0" smtClean="0"/>
              <a:t>进</a:t>
            </a:r>
            <a:r>
              <a:rPr lang="en-US" altLang="zh-CN" sz="3200" dirty="0" smtClean="0"/>
              <a:t>……</a:t>
            </a:r>
          </a:p>
          <a:p>
            <a:r>
              <a:rPr lang="zh-CN" altLang="en-US" sz="3200" dirty="0" smtClean="0"/>
              <a:t>推迟</a:t>
            </a:r>
            <a:endParaRPr lang="en-US" altLang="zh-CN" sz="3200" dirty="0" smtClean="0"/>
          </a:p>
          <a:p>
            <a:r>
              <a:rPr lang="zh-CN" altLang="en-US" sz="3200" dirty="0"/>
              <a:t>熄灭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299687792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Explanations</a:t>
            </a:r>
            <a:endParaRPr lang="en-GB" dirty="0"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8200" y="1600200"/>
            <a:ext cx="75438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take out    </a:t>
            </a:r>
            <a:r>
              <a:rPr lang="zh-CN" altLang="en-US" sz="32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拿出</a:t>
            </a:r>
            <a:endParaRPr lang="en-US" altLang="zh-CN" sz="3200" dirty="0" smtClean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r>
              <a:rPr lang="en-US" sz="32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She takes out some money.</a:t>
            </a:r>
            <a:endParaRPr lang="en-US" sz="3200" dirty="0" smtClean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endParaRPr lang="en-US" sz="3200" dirty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en-US" sz="32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“</a:t>
            </a:r>
            <a:r>
              <a:rPr lang="en-US" altLang="zh-CN" sz="32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take</a:t>
            </a:r>
            <a:r>
              <a:rPr lang="en-US" sz="32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”</a:t>
            </a:r>
            <a:r>
              <a:rPr lang="zh-CN" altLang="en-US" sz="32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词组整理</a:t>
            </a:r>
            <a:endParaRPr lang="en-US" altLang="zh-CN" sz="3200" dirty="0" smtClean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r>
              <a:rPr lang="en-US" sz="32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          </a:t>
            </a:r>
            <a:r>
              <a:rPr lang="en-US" sz="32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take down</a:t>
            </a:r>
            <a:endParaRPr lang="en-US" sz="3200" dirty="0" smtClean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r>
              <a:rPr lang="en-US" sz="32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          </a:t>
            </a:r>
            <a:r>
              <a:rPr lang="en-US" sz="32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take away</a:t>
            </a:r>
          </a:p>
          <a:p>
            <a:r>
              <a:rPr lang="en-US" sz="32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          take turns</a:t>
            </a:r>
          </a:p>
          <a:p>
            <a:r>
              <a:rPr lang="en-US" sz="3200" dirty="0">
                <a:solidFill>
                  <a:srgbClr val="000000"/>
                </a:solidFill>
                <a:latin typeface="Comic Sans MS" panose="030F0702030302020204" pitchFamily="66" charset="0"/>
              </a:rPr>
              <a:t> </a:t>
            </a:r>
            <a:r>
              <a:rPr lang="en-US" sz="32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         take off</a:t>
            </a:r>
            <a:endParaRPr lang="en-GB" sz="3200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81600" y="3569970"/>
            <a:ext cx="39624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</a:rPr>
              <a:t>记录</a:t>
            </a:r>
            <a:endParaRPr lang="en-US" altLang="zh-CN" sz="3200" dirty="0" smtClean="0">
              <a:solidFill>
                <a:srgbClr val="000000"/>
              </a:solidFill>
            </a:endParaRPr>
          </a:p>
          <a:p>
            <a:r>
              <a:rPr lang="zh-CN" altLang="en-US" sz="3200" dirty="0" smtClean="0">
                <a:solidFill>
                  <a:srgbClr val="000000"/>
                </a:solidFill>
              </a:rPr>
              <a:t>带走</a:t>
            </a:r>
            <a:endParaRPr lang="en-US" altLang="zh-CN" sz="3200" dirty="0" smtClean="0">
              <a:solidFill>
                <a:srgbClr val="000000"/>
              </a:solidFill>
            </a:endParaRPr>
          </a:p>
          <a:p>
            <a:r>
              <a:rPr lang="zh-CN" altLang="en-US" sz="3200" dirty="0" smtClean="0">
                <a:solidFill>
                  <a:srgbClr val="000000"/>
                </a:solidFill>
              </a:rPr>
              <a:t>轮流</a:t>
            </a:r>
            <a:endParaRPr lang="en-US" altLang="zh-CN" sz="3200" dirty="0" smtClean="0">
              <a:solidFill>
                <a:srgbClr val="000000"/>
              </a:solidFill>
            </a:endParaRPr>
          </a:p>
          <a:p>
            <a:r>
              <a:rPr lang="zh-CN" altLang="en-US" sz="3200" dirty="0" smtClean="0">
                <a:solidFill>
                  <a:srgbClr val="000000"/>
                </a:solidFill>
              </a:rPr>
              <a:t>脱下，起飞</a:t>
            </a:r>
            <a:endParaRPr lang="en-GB" sz="3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497378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Explanations</a:t>
            </a:r>
            <a:endParaRPr lang="en-GB" dirty="0"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8200" y="1600200"/>
            <a:ext cx="75438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家务表达：</a:t>
            </a:r>
            <a:endParaRPr lang="en-US" altLang="zh-CN" sz="3200" dirty="0" smtClean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r>
              <a:rPr lang="en-GB" sz="32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mop the floor</a:t>
            </a:r>
          </a:p>
          <a:p>
            <a:r>
              <a:rPr lang="en-GB" sz="32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do the laundry</a:t>
            </a:r>
          </a:p>
          <a:p>
            <a:r>
              <a:rPr lang="en-GB" sz="32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cook the meals</a:t>
            </a:r>
          </a:p>
          <a:p>
            <a:r>
              <a:rPr lang="en-GB" sz="32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make the bed</a:t>
            </a:r>
          </a:p>
          <a:p>
            <a:r>
              <a:rPr lang="en-GB" sz="32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walk the dog</a:t>
            </a:r>
          </a:p>
          <a:p>
            <a:r>
              <a:rPr lang="en-GB" sz="32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fold the clothes</a:t>
            </a:r>
            <a:endParaRPr lang="en-GB" sz="3200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875" b="94375" l="1878" r="957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0038" y="5455920"/>
            <a:ext cx="1866519" cy="140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16142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Warm-up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362200" y="5638800"/>
            <a:ext cx="4267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latin typeface="Comic Sans MS" pitchFamily="66" charset="0"/>
              </a:rPr>
              <a:t>go swimming</a:t>
            </a:r>
            <a:endParaRPr lang="en-GB" altLang="zh-CN" sz="3200" b="1">
              <a:latin typeface="Comic Sans MS" pitchFamily="66" charset="0"/>
            </a:endParaRPr>
          </a:p>
        </p:txBody>
      </p:sp>
      <p:pic>
        <p:nvPicPr>
          <p:cNvPr id="91138" name="Picture 2" descr="c:\users\thinkpad\appdata\roaming\360se6\USERDA~1\Temp\swimm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828800"/>
            <a:ext cx="5164138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Warm-up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362200" y="5638800"/>
            <a:ext cx="4267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latin typeface="Comic Sans MS" pitchFamily="66" charset="0"/>
              </a:rPr>
              <a:t>listen to music</a:t>
            </a:r>
            <a:endParaRPr lang="en-GB" altLang="zh-CN" sz="3200" b="1">
              <a:latin typeface="Comic Sans MS" pitchFamily="66" charset="0"/>
            </a:endParaRPr>
          </a:p>
        </p:txBody>
      </p:sp>
      <p:pic>
        <p:nvPicPr>
          <p:cNvPr id="92162" name="Picture 2" descr="c:\users\thinkpad\appdata\roaming\360se6\USERDA~1\Temp\LISTEN~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2209800"/>
            <a:ext cx="393382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Warm-up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362200" y="5638800"/>
            <a:ext cx="4267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latin typeface="Comic Sans MS" pitchFamily="66" charset="0"/>
              </a:rPr>
              <a:t>play the violin</a:t>
            </a:r>
            <a:endParaRPr lang="en-GB" altLang="zh-CN" sz="3200" b="1">
              <a:latin typeface="Comic Sans MS" pitchFamily="66" charset="0"/>
            </a:endParaRPr>
          </a:p>
        </p:txBody>
      </p:sp>
      <p:pic>
        <p:nvPicPr>
          <p:cNvPr id="93186" name="Picture 2" descr="c:\users\thinkpad\appdata\roaming\360se6\USERDA~1\Temp\LEARN-~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676400"/>
            <a:ext cx="571500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3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Warm-up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362200" y="5638800"/>
            <a:ext cx="4267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latin typeface="Comic Sans MS" pitchFamily="66" charset="0"/>
              </a:rPr>
              <a:t>read books</a:t>
            </a:r>
            <a:endParaRPr lang="en-GB" altLang="zh-CN" sz="3200" b="1">
              <a:latin typeface="Comic Sans MS" pitchFamily="66" charset="0"/>
            </a:endParaRPr>
          </a:p>
        </p:txBody>
      </p:sp>
      <p:pic>
        <p:nvPicPr>
          <p:cNvPr id="94210" name="Picture 2" descr="c:\users\thinkpad\appdata\roaming\360se6\USERDA~1\Temp\read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1636713"/>
            <a:ext cx="3886200" cy="392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Warm-up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362200" y="5638800"/>
            <a:ext cx="4267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latin typeface="Comic Sans MS" pitchFamily="66" charset="0"/>
              </a:rPr>
              <a:t>study with friends</a:t>
            </a:r>
            <a:endParaRPr lang="en-GB" altLang="zh-CN" sz="3200" b="1">
              <a:latin typeface="Comic Sans MS" pitchFamily="66" charset="0"/>
            </a:endParaRPr>
          </a:p>
        </p:txBody>
      </p:sp>
      <p:pic>
        <p:nvPicPr>
          <p:cNvPr id="95234" name="Picture 2" descr="c:\users\thinkpad\appdata\roaming\360se6\USERDA~1\Temp\STUDY-~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1828800"/>
            <a:ext cx="476250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5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Warm-up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362200" y="5638800"/>
            <a:ext cx="4267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latin typeface="Comic Sans MS" pitchFamily="66" charset="0"/>
              </a:rPr>
              <a:t>talk on the phone</a:t>
            </a:r>
            <a:endParaRPr lang="en-GB" altLang="zh-CN" sz="3200" b="1">
              <a:latin typeface="Comic Sans MS" pitchFamily="66" charset="0"/>
            </a:endParaRPr>
          </a:p>
        </p:txBody>
      </p:sp>
      <p:pic>
        <p:nvPicPr>
          <p:cNvPr id="96258" name="Picture 2" descr="c:\users\thinkpad\appdata\roaming\360se6\USERDA~1\Temp\MAN-TA~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1524000"/>
            <a:ext cx="3886200" cy="404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6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304800"/>
            <a:ext cx="7772400" cy="107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 Look at the pictures on Page 17, make a dialogue with your friends.</a:t>
            </a:r>
            <a:endParaRPr lang="en-GB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0" y="1905000"/>
            <a:ext cx="9144000" cy="157003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Comic Sans MS" pitchFamily="66" charset="0"/>
              </a:rPr>
              <a:t>You may begin like this:</a:t>
            </a:r>
          </a:p>
          <a:p>
            <a:r>
              <a:rPr lang="en-US" altLang="zh-CN" sz="3200" dirty="0">
                <a:latin typeface="Comic Sans MS" pitchFamily="66" charset="0"/>
              </a:rPr>
              <a:t>A: I often study with friends on the weekend.</a:t>
            </a:r>
          </a:p>
          <a:p>
            <a:r>
              <a:rPr lang="en-US" altLang="zh-CN" sz="3200" dirty="0">
                <a:latin typeface="Comic Sans MS" pitchFamily="66" charset="0"/>
              </a:rPr>
              <a:t>B: Me too. I play the violin every Sunday, too.</a:t>
            </a:r>
            <a:endParaRPr lang="en-GB" altLang="zh-CN" sz="3200" dirty="0">
              <a:latin typeface="Comic Sans MS" pitchFamily="66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3810000"/>
            <a:ext cx="9144000" cy="156966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 dirty="0" smtClean="0">
                <a:latin typeface="Comic Sans MS" pitchFamily="66" charset="0"/>
              </a:rPr>
              <a:t>More chores for you to discuss:</a:t>
            </a:r>
            <a:endParaRPr lang="en-US" altLang="zh-CN" sz="3200" b="1" dirty="0">
              <a:latin typeface="Comic Sans MS" pitchFamily="66" charset="0"/>
            </a:endParaRPr>
          </a:p>
          <a:p>
            <a:r>
              <a:rPr lang="en-US" altLang="zh-CN" sz="3200" dirty="0" smtClean="0">
                <a:latin typeface="Comic Sans MS" pitchFamily="66" charset="0"/>
              </a:rPr>
              <a:t>How often do you do these chores? Talk with your partners.</a:t>
            </a:r>
            <a:endParaRPr lang="en-GB" altLang="zh-CN" sz="3200" dirty="0">
              <a:latin typeface="Comic Sans MS" pitchFamily="66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0" y="1838504"/>
            <a:ext cx="9144000" cy="4028896"/>
            <a:chOff x="0" y="1838504"/>
            <a:chExt cx="9144000" cy="3724096"/>
          </a:xfrm>
        </p:grpSpPr>
        <p:sp>
          <p:nvSpPr>
            <p:cNvPr id="5" name="TextBox 4"/>
            <p:cNvSpPr txBox="1"/>
            <p:nvPr/>
          </p:nvSpPr>
          <p:spPr>
            <a:xfrm>
              <a:off x="0" y="1838504"/>
              <a:ext cx="9144000" cy="3724096"/>
            </a:xfrm>
            <a:prstGeom prst="rect">
              <a:avLst/>
            </a:prstGeom>
            <a:solidFill>
              <a:srgbClr val="0070C0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Key words: Chores</a:t>
              </a:r>
            </a:p>
            <a:p>
              <a:r>
                <a:rPr lang="en-US" altLang="zh-CN" sz="4000" dirty="0" smtClean="0">
                  <a:solidFill>
                    <a:srgbClr val="FFFF00"/>
                  </a:solidFill>
                  <a:latin typeface="Comic Sans MS" pitchFamily="66" charset="0"/>
                </a:rPr>
                <a:t>clean/ tidy my room, </a:t>
              </a:r>
            </a:p>
            <a:p>
              <a:r>
                <a:rPr lang="en-US" altLang="zh-CN" sz="4000" dirty="0" smtClean="0">
                  <a:solidFill>
                    <a:srgbClr val="FFFF00"/>
                  </a:solidFill>
                  <a:latin typeface="Comic Sans MS" pitchFamily="66" charset="0"/>
                </a:rPr>
                <a:t>dust the furniture, </a:t>
              </a:r>
            </a:p>
            <a:p>
              <a:r>
                <a:rPr lang="en-US" altLang="zh-CN" sz="4000" dirty="0" smtClean="0">
                  <a:solidFill>
                    <a:srgbClr val="FFFF00"/>
                  </a:solidFill>
                  <a:latin typeface="Comic Sans MS" pitchFamily="66" charset="0"/>
                </a:rPr>
                <a:t>feed the dog/ fish, put away the toys, sweep the floor, take out the rubbish, wash the dishes, water the plants</a:t>
              </a:r>
            </a:p>
          </p:txBody>
        </p:sp>
        <p:pic>
          <p:nvPicPr>
            <p:cNvPr id="6" name="图片 5" descr="p18-1.jpg"/>
            <p:cNvPicPr>
              <a:picLocks noChangeAspect="1"/>
            </p:cNvPicPr>
            <p:nvPr/>
          </p:nvPicPr>
          <p:blipFill>
            <a:blip r:embed="rId2" cstate="print"/>
            <a:srcRect t="14491" b="14491"/>
            <a:stretch>
              <a:fillRect/>
            </a:stretch>
          </p:blipFill>
          <p:spPr>
            <a:xfrm>
              <a:off x="5867400" y="1905000"/>
              <a:ext cx="3048000" cy="1614979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Network">
  <a:themeElements>
    <a:clrScheme name="Network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Network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1423</TotalTime>
  <Words>710</Words>
  <Application>Microsoft Office PowerPoint</Application>
  <PresentationFormat>全屏显示(4:3)</PresentationFormat>
  <Paragraphs>147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Network</vt:lpstr>
      <vt:lpstr>Unit 2 On the Weekend</vt:lpstr>
      <vt:lpstr>Warm-up</vt:lpstr>
      <vt:lpstr>Warm-up</vt:lpstr>
      <vt:lpstr>Warm-up</vt:lpstr>
      <vt:lpstr>Warm-up</vt:lpstr>
      <vt:lpstr>Warm-up</vt:lpstr>
      <vt:lpstr>Warm-up</vt:lpstr>
      <vt:lpstr>Warm-up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Reading</vt:lpstr>
      <vt:lpstr>Reading</vt:lpstr>
      <vt:lpstr>Reading</vt:lpstr>
      <vt:lpstr>Reading</vt:lpstr>
      <vt:lpstr>Reading</vt:lpstr>
      <vt:lpstr>Reading</vt:lpstr>
      <vt:lpstr>Reading</vt:lpstr>
      <vt:lpstr>Reading</vt:lpstr>
      <vt:lpstr>Explanations</vt:lpstr>
      <vt:lpstr>Explanations</vt:lpstr>
      <vt:lpstr>Explanations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Sagar</cp:lastModifiedBy>
  <cp:revision>117</cp:revision>
  <cp:lastPrinted>1601-01-01T00:00:00Z</cp:lastPrinted>
  <dcterms:created xsi:type="dcterms:W3CDTF">1601-01-01T00:00:00Z</dcterms:created>
  <dcterms:modified xsi:type="dcterms:W3CDTF">2014-02-02T12:14:23Z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